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sldIdLst>
    <p:sldId id="859" r:id="rId2"/>
    <p:sldId id="1140" r:id="rId3"/>
    <p:sldId id="1142" r:id="rId4"/>
    <p:sldId id="1143" r:id="rId5"/>
    <p:sldId id="1144" r:id="rId6"/>
    <p:sldId id="1145" r:id="rId7"/>
    <p:sldId id="1146" r:id="rId8"/>
    <p:sldId id="1141" r:id="rId9"/>
    <p:sldId id="1149" r:id="rId10"/>
    <p:sldId id="1147" r:id="rId1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97A"/>
    <a:srgbClr val="1EB26A"/>
    <a:srgbClr val="E3F2E7"/>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初中英语阅读组合训练 九年级</a:t>
            </a:r>
            <a:r>
              <a:rPr lang="en-US" altLang="zh-CN" sz="2000" dirty="0" smtClean="0">
                <a:solidFill>
                  <a:prstClr val="black"/>
                </a:solidFill>
                <a:latin typeface="楷体" panose="02010609060101010101" pitchFamily="49" charset="-122"/>
                <a:ea typeface="楷体" panose="02010609060101010101" pitchFamily="49" charset="-122"/>
              </a:rPr>
              <a:t>+</a:t>
            </a:r>
            <a:r>
              <a:rPr lang="zh-CN" altLang="en-US" sz="2000" dirty="0" smtClean="0">
                <a:solidFill>
                  <a:prstClr val="black"/>
                </a:solidFill>
                <a:latin typeface="楷体" panose="02010609060101010101" pitchFamily="49" charset="-122"/>
                <a:ea typeface="楷体" panose="02010609060101010101" pitchFamily="49" charset="-122"/>
              </a:rPr>
              <a:t>中考 浙江专版</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进阶训练　</a:t>
            </a: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7</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a suitable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 the Art of Sugar Painting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Improving the Taste of Sugar Painting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Effects of the Sugar Producing Technology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 to Change the Future of Sugar Painting</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952017" y="836712"/>
            <a:ext cx="3369955" cy="481423"/>
          </a:xfrm>
          <a:prstGeom prst="rect">
            <a:avLst/>
          </a:prstGeom>
        </p:spPr>
      </p:pic>
      <p:sp>
        <p:nvSpPr>
          <p:cNvPr id="5" name="内容占位符 1"/>
          <p:cNvSpPr txBox="1">
            <a:spLocks/>
          </p:cNvSpPr>
          <p:nvPr/>
        </p:nvSpPr>
        <p:spPr bwMode="auto">
          <a:xfrm>
            <a:off x="360854" y="354495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标题归纳题。本文主要介绍了一种中国传统艺术形式兼小吃</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糖画。选项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探索糖画的艺术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为最佳标题。故选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7903" y="83204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272172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38653"/>
            <a:ext cx="11485848" cy="1200329"/>
          </a:xfrm>
        </p:spPr>
        <p:txBody>
          <a:bodyPr/>
          <a:lstStyle/>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是一篇说明文。文章主要介绍了一种中国传统艺术形式兼小吃</a:t>
            </a:r>
            <a:r>
              <a:rPr lang="en-US" altLang="zh-CN" b="1">
                <a:solidFill>
                  <a:srgbClr val="000000"/>
                </a:solidFill>
                <a:latin typeface="Times New Roman" panose="02020603050405020304" pitchFamily="18" charset="0"/>
                <a:ea typeface="楷体" panose="02010609060101010101" pitchFamily="49" charset="-122"/>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糖画。</a:t>
            </a:r>
            <a:endParaRPr lang="zh-CN" altLang="en-US"/>
          </a:p>
        </p:txBody>
      </p:sp>
      <p:pic>
        <p:nvPicPr>
          <p:cNvPr id="4" name="图片 3"/>
          <p:cNvPicPr>
            <a:picLocks noChangeAspect="1"/>
          </p:cNvPicPr>
          <p:nvPr/>
        </p:nvPicPr>
        <p:blipFill>
          <a:blip r:embed="rId2"/>
          <a:stretch>
            <a:fillRect/>
          </a:stretch>
        </p:blipFill>
        <p:spPr>
          <a:xfrm>
            <a:off x="189140" y="908720"/>
            <a:ext cx="11792107" cy="1558636"/>
          </a:xfrm>
          <a:prstGeom prst="rect">
            <a:avLst/>
          </a:prstGeom>
        </p:spPr>
      </p:pic>
      <p:pic>
        <p:nvPicPr>
          <p:cNvPr id="5" name="图片 4"/>
          <p:cNvPicPr>
            <a:picLocks noChangeAspect="1"/>
          </p:cNvPicPr>
          <p:nvPr/>
        </p:nvPicPr>
        <p:blipFill>
          <a:blip r:embed="rId3"/>
          <a:stretch>
            <a:fillRect/>
          </a:stretch>
        </p:blipFill>
        <p:spPr>
          <a:xfrm>
            <a:off x="390755" y="2726375"/>
            <a:ext cx="1932195" cy="448894"/>
          </a:xfrm>
          <a:prstGeom prst="rect">
            <a:avLst/>
          </a:prstGeom>
        </p:spPr>
      </p:pic>
    </p:spTree>
    <p:extLst>
      <p:ext uri="{BB962C8B-B14F-4D97-AF65-F5344CB8AC3E}">
        <p14:creationId xmlns:p14="http://schemas.microsoft.com/office/powerpoint/2010/main" val="216112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206774" y="843148"/>
            <a:ext cx="9639928" cy="113024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painting, as the name means, is a painting made of sugar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the sugar for us to taste, and the painting for us to admire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kd78.jpg" descr="id:2147506436;FounderCES"/>
          <p:cNvPicPr/>
          <p:nvPr/>
        </p:nvPicPr>
        <p:blipFill>
          <a:blip r:embed="rId2"/>
          <a:stretch>
            <a:fillRect/>
          </a:stretch>
        </p:blipFill>
        <p:spPr>
          <a:xfrm>
            <a:off x="571004" y="861585"/>
            <a:ext cx="1563762" cy="1048706"/>
          </a:xfrm>
          <a:prstGeom prst="rect">
            <a:avLst/>
          </a:prstGeom>
        </p:spPr>
      </p:pic>
      <p:sp>
        <p:nvSpPr>
          <p:cNvPr id="4" name="内容占位符 1"/>
          <p:cNvSpPr txBox="1">
            <a:spLocks/>
          </p:cNvSpPr>
          <p:nvPr/>
        </p:nvSpPr>
        <p:spPr bwMode="auto">
          <a:xfrm>
            <a:off x="369998" y="1966995"/>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0960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the Warring States Period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战国时代</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ancient people loved sweets and developed methods of producing sugar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Tang Dynasty, there was huge progress in the technology of sugar making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sugar, 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product once only served to the emperors and princes, also went into common people’s homes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the cultural and economic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经济的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development of Song and Yuan Dynasties, people became less interested in only tasting sweetness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Ming Dynasty, some people added pictures with good luck into the bowl of sugar, and sugar painting appeared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826141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painting is different from normal painting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Sugar painters use syrup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糖浆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material, a spoon as the “paintbrush”, and a smooth table as the “paper”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syrup, they have to make sugar hot before painting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 syrup may become hard if it cools, the painters have to produce the work very quickly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move the spoon full of syrup up and down, left and right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 a sugar painting is done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it’s a pity that this folk art is dying recently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sugar painting that used to be rich in shapes has become poorer and poorer because of fewer needs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worse, few people seem to be willing to pass on the art except those aging sugar painters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3025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09600"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most people, painting is a kind of art and difficult to understand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 sugar painting has pulled the art down into people’s daily lives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 it, we may see the spiritual support of the ancient people across centuries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sugar painting has been listed as an Intangible Cultural Heritage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Therefore, the art should be remembered, missed and passed 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041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precious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Valuable and expensive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Useful and cheap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 but worthless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 but priceless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8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sugar, the precious product once only served to the emperors and princes, also went into common people’s homes.”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糖曾经只供皇帝和王子食用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此处表示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珍贵的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7903" y="832040"/>
            <a:ext cx="407484" cy="461665"/>
          </a:xfrm>
          <a:prstGeom prst="rect">
            <a:avLst/>
          </a:prstGeom>
        </p:spPr>
        <p:txBody>
          <a:bodyPr wrap="none">
            <a:spAutoFit/>
          </a:bodyPr>
          <a:lstStyle/>
          <a:p>
            <a:r>
              <a:rPr lang="en-US" altLang="zh-CN" sz="2400"/>
              <a:t>A</a:t>
            </a:r>
            <a:endParaRPr lang="zh-CN" altLang="en-US"/>
          </a:p>
        </p:txBody>
      </p:sp>
    </p:spTree>
    <p:extLst>
      <p:ext uri="{BB962C8B-B14F-4D97-AF65-F5344CB8AC3E}">
        <p14:creationId xmlns:p14="http://schemas.microsoft.com/office/powerpoint/2010/main" val="193447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should sugar painters make the work very quickly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show their excellent skills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avoid syrup becoming hard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protect the spoon and the 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reduce people’s waiting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5518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 syrup may become hard if it cools, the painters have to produce the work very quickly.”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由于糖浆冷却后可能会变硬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所以画家们必须迅速完成作品。故选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7903" y="832040"/>
            <a:ext cx="389850" cy="461665"/>
          </a:xfrm>
          <a:prstGeom prst="rect">
            <a:avLst/>
          </a:prstGeom>
        </p:spPr>
        <p:txBody>
          <a:bodyPr wrap="none">
            <a:spAutoFit/>
          </a:bodyPr>
          <a:lstStyle/>
          <a:p>
            <a:r>
              <a:rPr lang="en-US" altLang="zh-CN" sz="2400"/>
              <a:t>B</a:t>
            </a:r>
            <a:endParaRPr lang="zh-CN" altLang="en-US"/>
          </a:p>
        </p:txBody>
      </p:sp>
    </p:spTree>
    <p:extLst>
      <p:ext uri="{BB962C8B-B14F-4D97-AF65-F5344CB8AC3E}">
        <p14:creationId xmlns:p14="http://schemas.microsoft.com/office/powerpoint/2010/main" val="2752700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3870960" algn="l"/>
                <a:tab pos="6210935" algn="l"/>
                <a:tab pos="8551545"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the writer’s attitude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态度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towards today’s sugar painting according to Paragraph 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3870960" algn="l"/>
                <a:tab pos="6210935" algn="l"/>
                <a:tab pos="8551545"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Uncaring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Doubtful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Unclear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1946794" y="853130"/>
            <a:ext cx="4148412" cy="431004"/>
          </a:xfrm>
          <a:prstGeom prst="rect">
            <a:avLst/>
          </a:prstGeom>
        </p:spPr>
      </p:pic>
      <p:sp>
        <p:nvSpPr>
          <p:cNvPr id="5" name="内容占位符 1"/>
          <p:cNvSpPr txBox="1">
            <a:spLocks/>
          </p:cNvSpPr>
          <p:nvPr/>
        </p:nvSpPr>
        <p:spPr bwMode="auto">
          <a:xfrm>
            <a:off x="360854" y="239282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“Since syrup may become hard if it cools, the painters have to produce the work very quickly.”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由于糖浆冷却后可能会变硬</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所以画家们必须迅速完成作品。故选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37903" y="832040"/>
            <a:ext cx="407484" cy="461665"/>
          </a:xfrm>
          <a:prstGeom prst="rect">
            <a:avLst/>
          </a:prstGeom>
        </p:spPr>
        <p:txBody>
          <a:bodyPr wrap="none">
            <a:spAutoFit/>
          </a:bodyPr>
          <a:lstStyle/>
          <a:p>
            <a:r>
              <a:rPr lang="en-US" altLang="zh-CN" sz="2400" smtClean="0"/>
              <a:t>C</a:t>
            </a:r>
            <a:endParaRPr lang="zh-CN" altLang="en-US"/>
          </a:p>
        </p:txBody>
      </p:sp>
    </p:spTree>
    <p:extLst>
      <p:ext uri="{BB962C8B-B14F-4D97-AF65-F5344CB8AC3E}">
        <p14:creationId xmlns:p14="http://schemas.microsoft.com/office/powerpoint/2010/main" val="1364282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334566" y="1198831"/>
            <a:ext cx="11533780" cy="3094265"/>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2" name="内容占位符 1"/>
          <p:cNvSpPr>
            <a:spLocks noGrp="1"/>
          </p:cNvSpPr>
          <p:nvPr>
            <p:ph idx="1"/>
          </p:nvPr>
        </p:nvSpPr>
        <p:spPr>
          <a:xfrm>
            <a:off x="360854" y="1449425"/>
            <a:ext cx="11485848" cy="2792239"/>
          </a:xfrm>
        </p:spPr>
        <p:txBody>
          <a:bodyPr/>
          <a:lstStyle/>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　　</a:t>
            </a:r>
            <a:r>
              <a:rPr lang="zh-CN" altLang="zh-CN" b="1">
                <a:latin typeface="Times New Roman" panose="02020603050405020304" pitchFamily="18" charset="0"/>
                <a:ea typeface="楷体" panose="02010609060101010101" pitchFamily="49" charset="-122"/>
                <a:cs typeface="Times New Roman" panose="02020603050405020304" pitchFamily="18" charset="0"/>
              </a:rPr>
              <a:t>态度判断类试题考查学生是否了解作者或文中人物对某事物的观点态度</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在正确理解文意的基础上</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对观点和情感倾向进行分析辨别。</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1</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正确把握字里行间的意思</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切勿用自己的观点或他人的观点代替作者的观点。</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留意表达感情、态度和观点的词语</a:t>
            </a:r>
            <a:r>
              <a:rPr lang="en-US"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以及作者的措辞。</a:t>
            </a:r>
            <a:endParaRPr lang="zh-CN" altLang="zh-CN" sz="1000">
              <a:latin typeface="Times New Roman" panose="02020603050405020304" pitchFamily="18" charset="0"/>
              <a:ea typeface="宋体" panose="02010600030101010101" pitchFamily="2" charset="-122"/>
              <a:cs typeface="Times New Roman" panose="02020603050405020304" pitchFamily="18" charset="0"/>
            </a:endParaRPr>
          </a:p>
          <a:p>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3</a:t>
            </a: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结合自己积累的英美国家的文化传统、风俗习惯等背景知识来判断。</a:t>
            </a:r>
            <a:endParaRPr lang="zh-CN" altLang="en-US"/>
          </a:p>
        </p:txBody>
      </p:sp>
      <p:pic>
        <p:nvPicPr>
          <p:cNvPr id="3" name="图片 2"/>
          <p:cNvPicPr>
            <a:picLocks noChangeAspect="1"/>
          </p:cNvPicPr>
          <p:nvPr/>
        </p:nvPicPr>
        <p:blipFill>
          <a:blip r:embed="rId2"/>
          <a:stretch>
            <a:fillRect/>
          </a:stretch>
        </p:blipFill>
        <p:spPr>
          <a:xfrm>
            <a:off x="406574" y="963953"/>
            <a:ext cx="1605868" cy="535289"/>
          </a:xfrm>
          <a:prstGeom prst="rect">
            <a:avLst/>
          </a:prstGeom>
        </p:spPr>
      </p:pic>
    </p:spTree>
    <p:extLst>
      <p:ext uri="{BB962C8B-B14F-4D97-AF65-F5344CB8AC3E}">
        <p14:creationId xmlns:p14="http://schemas.microsoft.com/office/powerpoint/2010/main" val="4097483697"/>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TotalTime>
  <Words>531</Words>
  <Application>Microsoft Office PowerPoint</Application>
  <PresentationFormat>自定义</PresentationFormat>
  <Paragraphs>33</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447</cp:revision>
  <dcterms:created xsi:type="dcterms:W3CDTF">2020-11-06T05:24:00Z</dcterms:created>
  <dcterms:modified xsi:type="dcterms:W3CDTF">2025-09-17T12:31:58Z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